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81F7AE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29" autoAdjust="0"/>
    <p:restoredTop sz="94660"/>
  </p:normalViewPr>
  <p:slideViewPr>
    <p:cSldViewPr snapToGrid="0">
      <p:cViewPr>
        <p:scale>
          <a:sx n="90" d="100"/>
          <a:sy n="90" d="100"/>
        </p:scale>
        <p:origin x="-510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2D129-0E34-4506-8C46-B97C394B1C33}" type="datetimeFigureOut">
              <a:rPr lang="th-TH" smtClean="0"/>
              <a:t>21/11/61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B03A2-5FC4-4803-BFC9-26EB2DCCD97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1451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03A2-5FC4-4803-BFC9-26EB2DCCD978}" type="slidenum">
              <a:rPr lang="th-TH" smtClean="0">
                <a:solidFill>
                  <a:prstClr val="black"/>
                </a:solidFill>
              </a:rPr>
              <a:pPr/>
              <a:t>1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1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21/11/61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715006" y="0"/>
            <a:ext cx="11317775" cy="1538602"/>
          </a:xfrm>
          <a:prstGeom prst="triangle">
            <a:avLst>
              <a:gd name="adj" fmla="val 50287"/>
            </a:avLst>
          </a:prstGeom>
          <a:solidFill>
            <a:srgbClr val="002060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การป้องกันและลดอุบัติเหตุทางถนนเขตสุขภาพที่8ตลอดปี2562</a:t>
            </a: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646968" y="1567305"/>
            <a:ext cx="11545032" cy="691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h-TH" sz="14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(1)อัตราเสียชีวิตจากอุบัติเหตุทางถนนไม่เกิน 20 ต่อแสนปชก</a:t>
            </a:r>
            <a:r>
              <a:rPr lang="en-US" sz="14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4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400" b="1" dirty="0">
                <a:solidFill>
                  <a:srgbClr val="CC00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1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r>
              <a:rPr lang="th-TH" sz="1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จังหวัดผ่านเกณฑ์การประเมินตำบลต้นแบบป้องกันและลดอุบัติเหตุทางถนนร้อยละ 30 </a:t>
            </a:r>
            <a:r>
              <a:rPr lang="th-TH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(3) โรงพยาบาลทุกบันทึกข้อมูล </a:t>
            </a:r>
            <a:r>
              <a:rPr lang="en-US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Online </a:t>
            </a:r>
            <a:r>
              <a:rPr lang="th-TH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ผู้บาดเจ็บและเสียชีวิตอุบัติเหตุทางถนน</a:t>
            </a:r>
          </a:p>
          <a:p>
            <a:pPr>
              <a:defRPr/>
            </a:pPr>
            <a:r>
              <a:rPr lang="th-TH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ในโปรแกรม</a:t>
            </a:r>
            <a:r>
              <a:rPr lang="en-US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PHER </a:t>
            </a:r>
            <a:r>
              <a:rPr lang="th-TH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</a:t>
            </a:r>
            <a:r>
              <a:rPr lang="en-US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IS Online </a:t>
            </a:r>
            <a:r>
              <a:rPr lang="th-TH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ร้อยละ80 (4) มีอำเภอ </a:t>
            </a:r>
            <a:r>
              <a:rPr lang="en-US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D-RTI </a:t>
            </a:r>
            <a:r>
              <a:rPr lang="th-TH" sz="1400" b="1" dirty="0">
                <a:solidFill>
                  <a:srgbClr val="80008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ระดับดีมาก ไม่น้อยกว่า 2 อำเภอ  </a:t>
            </a:r>
            <a:r>
              <a:rPr lang="th-TH" sz="14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14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  <a:r>
              <a:rPr lang="th-TH" sz="14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14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4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สอบเชิงลึกผู้เสียชีวิตจากอุบัติเหตุทางถนนร้อยละ60 </a:t>
            </a:r>
            <a:r>
              <a:rPr lang="th-TH" sz="1400" b="1" dirty="0">
                <a:solidFill>
                  <a:srgbClr val="CC00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(6) อัตราการเสียชีวิต</a:t>
            </a:r>
            <a:r>
              <a:rPr lang="en-US" sz="1400" b="1" dirty="0">
                <a:solidFill>
                  <a:srgbClr val="CC00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RTI </a:t>
            </a:r>
            <a:r>
              <a:rPr lang="th-TH" sz="1400" b="1" dirty="0" smtClean="0">
                <a:solidFill>
                  <a:srgbClr val="CC00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ค่า</a:t>
            </a:r>
            <a:r>
              <a:rPr lang="en-US" sz="1400" b="1" dirty="0" smtClean="0">
                <a:solidFill>
                  <a:srgbClr val="CC00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PS&gt;0.75</a:t>
            </a:r>
            <a:r>
              <a:rPr lang="en-US" sz="1400" b="1" dirty="0">
                <a:solidFill>
                  <a:srgbClr val="CC00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&lt;1%</a:t>
            </a:r>
            <a:endParaRPr lang="th-TH" sz="1400" b="1" dirty="0">
              <a:solidFill>
                <a:prstClr val="black">
                  <a:lumMod val="85000"/>
                  <a:lumOff val="15000"/>
                </a:prst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95477"/>
              </p:ext>
            </p:extLst>
          </p:nvPr>
        </p:nvGraphicFramePr>
        <p:xfrm>
          <a:off x="640244" y="2779583"/>
          <a:ext cx="11537660" cy="468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6792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4302165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508703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468708">
                <a:tc>
                  <a:txBody>
                    <a:bodyPr/>
                    <a:lstStyle/>
                    <a:p>
                      <a:pPr algn="ctr"/>
                      <a:r>
                        <a:rPr lang="th-TH" sz="16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ขับเคลื่อนภาคีเครือข่ายความปลอดภัยทางถนน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พัฒนาระบบตอบสนองหลังเกิดเหตุ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พัฒนาระบบข้อมูลสารสนเทศ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=""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602551"/>
              </p:ext>
            </p:extLst>
          </p:nvPr>
        </p:nvGraphicFramePr>
        <p:xfrm>
          <a:off x="608344" y="4560567"/>
          <a:ext cx="11576569" cy="2317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1045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886242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844107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  <a:gridCol w="2865175">
                  <a:extLst>
                    <a:ext uri="{9D8B030D-6E8A-4147-A177-3AD203B41FA5}">
                      <a16:colId xmlns="" xmlns:a16="http://schemas.microsoft.com/office/drawing/2014/main" val="2588709083"/>
                    </a:ext>
                  </a:extLst>
                </a:gridCol>
              </a:tblGrid>
              <a:tr h="2317897">
                <a:tc>
                  <a:txBody>
                    <a:bodyPr/>
                    <a:lstStyle/>
                    <a:p>
                      <a:pPr algn="ctr"/>
                      <a:r>
                        <a:rPr lang="th-TH" sz="1400" dirty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</a:t>
                      </a:r>
                      <a:endParaRPr lang="th-TH" sz="1400" dirty="0">
                        <a:solidFill>
                          <a:srgbClr val="FF00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อัตราเสียชีวิตจากอุบัติเหตุทางถนนไม่เกิน 5 ต่อแสน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ปช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ก.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มีแผนงานตำบล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RTI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และอำเภอต้นแบบฯ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3.โรงพยาบาลทุกแห่งบันทึกข้อมูลอุบัติเหตุทางถนนในระบบ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IS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หรือ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PHER Online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ร้อยละ20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 คณะกรรม 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พช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อ. ขับเคลื่อนการดำเนินงานป้องกันและลดอุบัติเหตุทางถนน</a:t>
                      </a:r>
                    </a:p>
                    <a:p>
                      <a:pPr algn="l"/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 จัดตั้งทีมสอบสวนเชิงลึกอุบัติเหตุทางถนนและพัฒนาศักยภาพ ทุกอำเภอ</a:t>
                      </a:r>
                    </a:p>
                    <a:p>
                      <a:pPr algn="l"/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 ผู้บาดเจ็บสาหัส(สีแดง)จากอุบัติเหตุทางถนนเข้าถึงบริการด้วยระบบ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EMS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ร้อยละ30</a:t>
                      </a:r>
                    </a:p>
                    <a:p>
                      <a:pPr algn="l"/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 อัตราการเสียชีวิต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RTI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ค่า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PS&gt;0.75. &lt;1%</a:t>
                      </a:r>
                      <a:endParaRPr lang="th-TH" sz="1200" baseline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endParaRPr lang="th-TH" sz="1200" dirty="0">
                        <a:solidFill>
                          <a:srgbClr val="FF00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อัตราเสียชีวิตจากอุบัติเหตุทางถนนไม่เกิน 10ต่อแสน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ปช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ก.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มีการดำเนินงานตำบล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RTI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และอำเภอต้นแบบฯ 10ข้อ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3.โรงพยาบาลทุกแห่งบันทึกข้อมูลอุบัติเหตุทางถนนในระบบ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IS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หรือ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PHER Online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ร้อยละ40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  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ศป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ถ.อำเภอดำเนินงานป้องกันและลดอุบัติเหตุทางถนน ตามกิจกรรม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D-RTI</a:t>
                      </a:r>
                      <a:endParaRPr lang="th-TH" sz="12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/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 สอบสวนเชิงลึกผู้เสียชีวิตอุบัติเหตุทางถนนไม่น้อยกว่าร้อยละ20     6. ผู้บาดเจ็บสาหัส(สีแดง)จากอุบัติเหตุทางถนนเข้าถึงบริการด้วยระบบ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EMS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ร้อยละ40</a:t>
                      </a:r>
                    </a:p>
                    <a:p>
                      <a:pPr algn="l"/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 อัตราการเสียชีวิต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RTI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ค่า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PS&gt;0.75. &lt;1%</a:t>
                      </a:r>
                      <a:endParaRPr lang="th-TH" sz="1200" baseline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endParaRPr lang="th-TH" sz="1200" dirty="0">
                        <a:solidFill>
                          <a:srgbClr val="FF00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อัตราเสียชีวิตจากอุบัติเหตุทางถนนไม่เกิน15ต่อแสน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ปช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ก.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ประเมินการดำเนินงานตำบล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RTI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และอำเภอต้นแบบฯ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3.โรงพยาบาลทุกแห่งบันทึกข้อมูลอุบัติเหตุทางถนนในระบบ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IS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หรือ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PHER Online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ร้อยละ60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4.. คณะกรรมติดตามประเมินผล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D-RTI</a:t>
                      </a:r>
                      <a:endParaRPr lang="th-TH" sz="12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/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5.สอบสวนเชิงลึกผู้เสียชีวิตอุบัติเหตุทางถนนไม่น้อยกว่าร้อยละ40                                                                  6. ผู้บาดเจ็บสาหัส(สีแดง)จากอุบัติเหตุทางถนนเข้าถึงบริการด้วยระบบ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EMS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ร้อยละ50</a:t>
                      </a:r>
                    </a:p>
                    <a:p>
                      <a:pPr algn="l"/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 อัตราการเสียชีวิต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RTI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ค่า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PS&gt;0.75. &lt;1%</a:t>
                      </a:r>
                      <a:endParaRPr lang="th-TH" sz="1200" baseline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endParaRPr lang="th-TH" sz="1200" dirty="0">
                        <a:solidFill>
                          <a:srgbClr val="FF00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อัตราเสียชีวิตจากอุบัติเหตุทางถนนไม่เกิน20 ต่อแสน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ปช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ตำบลต้นแบบป้องกันและลดอุบัติเหตุทางถนนร้อยละ30        3.โรงพยาบาลทุกแห่งบันทึกข้อมูลอุบัติเหตุทางถนนในระบบ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IS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หรือ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PHER Online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ร้อยละ80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4.อำเภอ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D-RTI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ระดับดีมาก ไม่น้อยกว่า 2 อำเภอ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5.สอบสวนเชิงลึกผู้เสียชีวิตอุบัติเหตุทางถนนไม่น้อยกว่าร้อยละ60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 ผู้บาดเจ็บสาหัส(สีแดง)จากอุบัติเหตุทางถนนเข้าถึงบริการด้วยระบบ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EMS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ร้อยละ60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 อัตราการเสียชีวิต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RTI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ค่า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PS&gt;0.75. &lt;1%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7618" y="2205360"/>
            <a:ext cx="667784" cy="5742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prstClr val="black"/>
                </a:solidFill>
                <a:latin typeface="TH Chakra Petch" panose="02000506000000020004" pitchFamily="2" charset="-34"/>
                <a:ea typeface="Microsoft Sans Serif" pitchFamily="34" charset="0"/>
                <a:cs typeface="TH Chakra Petch" panose="02000506000000020004" pitchFamily="2" charset="-34"/>
              </a:rPr>
              <a:t>สถานการณ์</a:t>
            </a:r>
            <a:r>
              <a:rPr lang="en-US" sz="1200" b="1" dirty="0">
                <a:solidFill>
                  <a:prstClr val="black"/>
                </a:solidFill>
                <a:latin typeface="TH Chakra Petch" panose="02000506000000020004" pitchFamily="2" charset="-34"/>
                <a:ea typeface="Microsoft Sans Serif" pitchFamily="34" charset="0"/>
                <a:cs typeface="TH Chakra Petch" panose="02000506000000020004" pitchFamily="2" charset="-34"/>
              </a:rPr>
              <a:t>/</a:t>
            </a:r>
            <a:r>
              <a:rPr lang="th-TH" sz="1200" b="1" dirty="0">
                <a:solidFill>
                  <a:prstClr val="black"/>
                </a:solidFill>
                <a:latin typeface="TH Chakra Petch" panose="02000506000000020004" pitchFamily="2" charset="-34"/>
                <a:ea typeface="Microsoft Sans Serif" pitchFamily="34" charset="0"/>
                <a:cs typeface="TH Chakra Petch" panose="02000506000000020004" pitchFamily="2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0" y="3238344"/>
            <a:ext cx="608344" cy="15242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>
                <a:solidFill>
                  <a:prstClr val="black"/>
                </a:solidFill>
                <a:latin typeface="TH Chakra Petch" panose="02000506000000020004" pitchFamily="2" charset="-34"/>
                <a:cs typeface="TH Chakra Petch" panose="02000506000000020004" pitchFamily="2" charset="-34"/>
              </a:rPr>
              <a:t>กิจ</a:t>
            </a:r>
          </a:p>
          <a:p>
            <a:pPr algn="ctr"/>
            <a:r>
              <a:rPr lang="th-TH" sz="1600" b="1" dirty="0">
                <a:solidFill>
                  <a:prstClr val="black"/>
                </a:solidFill>
                <a:latin typeface="TH Chakra Petch" panose="02000506000000020004" pitchFamily="2" charset="-34"/>
                <a:cs typeface="TH Chakra Petch" panose="02000506000000020004" pitchFamily="2" charset="-34"/>
              </a:rPr>
              <a:t>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612386"/>
              </p:ext>
            </p:extLst>
          </p:nvPr>
        </p:nvGraphicFramePr>
        <p:xfrm>
          <a:off x="640243" y="3196650"/>
          <a:ext cx="11512771" cy="1375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6577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4301818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474376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1375350">
                <a:tc>
                  <a:txBody>
                    <a:bodyPr/>
                    <a:lstStyle/>
                    <a:p>
                      <a:pPr algn="l"/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1.โรงพยาบาลทุกแห่งบันทึกข้อมูลอุบัติเหตุทางถนนในระบบ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 IS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หรือ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PHER Online</a:t>
                      </a:r>
                      <a:endParaRPr lang="th-TH" sz="1200" dirty="0">
                        <a:solidFill>
                          <a:schemeClr val="tx1"/>
                        </a:solidFill>
                        <a:latin typeface="AngsanaUPC" panose="02020603050405020304" pitchFamily="18" charset="-34"/>
                        <a:ea typeface="Arial Unicode MS" pitchFamily="34" charset="-128"/>
                        <a:cs typeface="AngsanaUPC" panose="02020603050405020304" pitchFamily="18" charset="-34"/>
                      </a:endParaRPr>
                    </a:p>
                    <a:p>
                      <a:pPr algn="l"/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2.คัดเลือกตำบลตายสูง สมัครใจร่วมขับเคลื่อนการดำเนินงานตำบล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RTI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และอำเภอต้นแบบฯ ผ่านกลไก 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ศป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ถ.จังหวัด,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ศป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ถ.อำเภอ และ 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ศป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ถ.องค์กรปกครองส่วนท้องถิ่น</a:t>
                      </a:r>
                      <a:endParaRPr lang="th-TH" sz="1200" baseline="0" dirty="0">
                        <a:solidFill>
                          <a:schemeClr val="tx1"/>
                        </a:solidFill>
                        <a:latin typeface="AngsanaUPC" panose="02020603050405020304" pitchFamily="18" charset="-34"/>
                        <a:ea typeface="Arial Unicode MS" pitchFamily="34" charset="-128"/>
                        <a:cs typeface="AngsanaUPC" panose="02020603050405020304" pitchFamily="18" charset="-34"/>
                      </a:endParaRPr>
                    </a:p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3.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ส่งเสริมมาตรการองค์กรความปลอดภัยทางถนนทั้งภาครัฐและเอกชน</a:t>
                      </a:r>
                    </a:p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4.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ขยายการขับเคลื่อน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City RTI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ใน อปท.ใหญ่</a:t>
                      </a:r>
                      <a:endParaRPr lang="en-US" sz="1200" baseline="0" dirty="0">
                        <a:solidFill>
                          <a:schemeClr val="tx1"/>
                        </a:solidFill>
                        <a:latin typeface="AngsanaUPC" panose="02020603050405020304" pitchFamily="18" charset="-34"/>
                        <a:ea typeface="Arial Unicode MS" pitchFamily="34" charset="-128"/>
                        <a:cs typeface="AngsanaUPC" panose="02020603050405020304" pitchFamily="18" charset="-34"/>
                      </a:endParaRPr>
                    </a:p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5.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ขับเคลื่อนยุทธศาสตร์ “เมาไม่ขับ/สวมหมวกนิรภัย”ตลอดปี</a:t>
                      </a:r>
                    </a:p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6.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ea typeface="Arial Unicode MS" pitchFamily="34" charset="-128"/>
                          <a:cs typeface="AngsanaUPC" panose="02020603050405020304" pitchFamily="18" charset="-34"/>
                        </a:rPr>
                        <a:t>สร้างกระแสประชาสัมพันธ์สื่อสารความเสี่ยงทุกรูปแบบ</a:t>
                      </a:r>
                      <a:endParaRPr lang="th-TH" sz="1200" dirty="0">
                        <a:solidFill>
                          <a:schemeClr val="tx1"/>
                        </a:solidFill>
                        <a:latin typeface="AngsanaUPC" panose="02020603050405020304" pitchFamily="18" charset="-34"/>
                        <a:ea typeface="Arial Unicode MS" pitchFamily="34" charset="-128"/>
                        <a:cs typeface="AngsanaUPC" panose="02020603050405020304" pitchFamily="18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1.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พัฒนาความคุณภาพ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 EMS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 และขยายความครอบคลุมทุกพื้นที่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2.เสริมสร้างศักยภาพ 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อฉช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. ปฐมพยาบาลเบื้องต้น ณ จุดเกิดเหตุ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3.พัฒนาศูนย์รับแจ้งเหตุและสั่งการ</a:t>
                      </a:r>
                      <a:endParaRPr lang="en-US" sz="1200" dirty="0">
                        <a:solidFill>
                          <a:schemeClr val="tx1"/>
                        </a:solidFill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4.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พัฒนาระบบการจัดการระบบสาธารณภัย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5.พัฒนาคุณภาพ การเชื่อมต่อระบบ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Fast track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6.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เชื่อมระบบการเข้าถึงบริการและส่งต่ออย่างไร้รอยต่อ (รพ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สต-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รพช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.-node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–รพ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.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ทั่วไป-รพอุดรธานี)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7.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 เสริมพลังผู้บาดเจ็บเมื่อพ้นภาวะวิกฤต (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Rehabilitation)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1</a:t>
                      </a:r>
                      <a:r>
                        <a:rPr lang="th-TH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.พัฒนาระบบ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IT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 </a:t>
                      </a:r>
                      <a:r>
                        <a:rPr lang="th-TH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ศูนย์ข้อมูลการบาดเจ็บทางถนนระดับอำเภอ/จังหวัด ผ่านการบันทึกโปรแกรม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 IS</a:t>
                      </a:r>
                      <a:r>
                        <a:rPr lang="th-TH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 หรือ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 PHER</a:t>
                      </a:r>
                      <a:endParaRPr lang="th-TH" sz="1200" b="1" dirty="0">
                        <a:solidFill>
                          <a:srgbClr val="FF0000"/>
                        </a:solidFill>
                        <a:latin typeface="AngsanaUPC" panose="02020603050405020304" pitchFamily="18" charset="-34"/>
                        <a:ea typeface="Microsoft Sans Serif" pitchFamily="34" charset="0"/>
                        <a:cs typeface="AngsanaUPC" panose="02020603050405020304" pitchFamily="18" charset="-34"/>
                      </a:endParaRPr>
                    </a:p>
                    <a:p>
                      <a:pPr algn="l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2</a:t>
                      </a:r>
                      <a:r>
                        <a:rPr lang="th-TH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.สอบเชิงลึกผู้เสียชีวิตผ่านระบบทุกรายผ่านระบบ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IS</a:t>
                      </a:r>
                      <a:r>
                        <a:rPr lang="th-TH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หรือ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PHER</a:t>
                      </a:r>
                    </a:p>
                    <a:p>
                      <a:pPr algn="l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3.</a:t>
                      </a:r>
                      <a:r>
                        <a:rPr lang="th-TH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วิเคราะห์ข้อมูล คืนพื้นที่นำไปวางแผนพัฒนาอย่างเป็นระบบ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ngsanaUPC" panose="02020603050405020304" pitchFamily="18" charset="-34"/>
                        <a:ea typeface="Microsoft Sans Serif" pitchFamily="34" charset="0"/>
                        <a:cs typeface="AngsanaUPC" panose="02020603050405020304" pitchFamily="18" charset="-34"/>
                      </a:endParaRPr>
                    </a:p>
                    <a:p>
                      <a:pPr marL="342900" indent="-342900" algn="l">
                        <a:buNone/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4.</a:t>
                      </a:r>
                      <a:r>
                        <a:rPr lang="th-TH" sz="1200" b="1" baseline="0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พัฒนาศักยภาพ 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AngsanaUPC" panose="02020603050405020304" pitchFamily="18" charset="-34"/>
                          <a:ea typeface="Microsoft Sans Serif" pitchFamily="34" charset="0"/>
                          <a:cs typeface="AngsanaUPC" panose="02020603050405020304" pitchFamily="18" charset="-34"/>
                        </a:rPr>
                        <a:t>SRRT-RTI 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ngsanaUPC" panose="02020603050405020304" pitchFamily="18" charset="-34"/>
                        <a:ea typeface="Microsoft Sans Serif" pitchFamily="34" charset="0"/>
                        <a:cs typeface="AngsanaUPC" panose="02020603050405020304" pitchFamily="18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1" y="4751492"/>
            <a:ext cx="582921" cy="21065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 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646967" y="2244401"/>
            <a:ext cx="11545033" cy="5409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ปีงบประมาณ256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เสียชีวิต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1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339 คน (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24.</a:t>
            </a: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15ต่อแสนประชากร) ตำบลต้นแบบฯยังไม่ครบถ้วนทุกจังหวัด(เฉพาะอุดรธานี ร้อยละ71) ใช้ฐานข้อมูล 3ฐานทุกพื้นที่แต่ยังไม่เป็นระบบที่มีคุณภาพ   ส่วนสอบเชิงลึกเฉพาะเทศกาลปีใหม่/สงกรานต์(เฉพาะจังหวัดอุดรธานีสอบทุกราย)อัตราการเสียชีวิต 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RTI </a:t>
            </a: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ค่า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PS&gt;0.75</a:t>
            </a: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0.94 </a:t>
            </a:r>
            <a:endParaRPr lang="th-TH" sz="1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14096" y="2767361"/>
            <a:ext cx="619670" cy="4809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100" b="1" dirty="0">
                <a:solidFill>
                  <a:prstClr val="black"/>
                </a:solidFill>
                <a:latin typeface="TH SarabunPSK" panose="020B0500040200020003" pitchFamily="34" charset="-34"/>
                <a:ea typeface="Arial Unicode MS" pitchFamily="34" charset="-128"/>
                <a:cs typeface="TH SarabunPSK" panose="020B0500040200020003" pitchFamily="34" charset="-34"/>
              </a:rPr>
              <a:t>ยุทธศาสตร์/</a:t>
            </a:r>
            <a:r>
              <a:rPr lang="en-US" sz="1100" b="1" dirty="0">
                <a:solidFill>
                  <a:prstClr val="black"/>
                </a:solidFill>
                <a:latin typeface="TH SarabunPSK" panose="020B0500040200020003" pitchFamily="34" charset="-34"/>
                <a:ea typeface="Arial Unicode MS" pitchFamily="34" charset="-128"/>
                <a:cs typeface="TH SarabunPSK" panose="020B0500040200020003" pitchFamily="34" charset="-34"/>
              </a:rPr>
              <a:t/>
            </a:r>
            <a:br>
              <a:rPr lang="en-US" sz="1100" b="1" dirty="0">
                <a:solidFill>
                  <a:prstClr val="black"/>
                </a:solidFill>
                <a:latin typeface="TH SarabunPSK" panose="020B0500040200020003" pitchFamily="34" charset="-34"/>
                <a:ea typeface="Arial Unicode MS" pitchFamily="34" charset="-128"/>
                <a:cs typeface="TH SarabunPSK" panose="020B0500040200020003" pitchFamily="34" charset="-34"/>
              </a:rPr>
            </a:br>
            <a:r>
              <a:rPr lang="th-TH" sz="1100" b="1" dirty="0">
                <a:solidFill>
                  <a:prstClr val="black"/>
                </a:solidFill>
                <a:latin typeface="TH SarabunPSK" panose="020B0500040200020003" pitchFamily="34" charset="-34"/>
                <a:ea typeface="Arial Unicode MS" pitchFamily="34" charset="-128"/>
                <a:cs typeface="TH SarabunPSK" panose="020B0500040200020003" pitchFamily="34" charset="-34"/>
              </a:rPr>
              <a:t>มาตรการ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8041" y="1575778"/>
            <a:ext cx="578926" cy="4590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0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1004041">
            <a:off x="9840510" y="590129"/>
            <a:ext cx="1322426" cy="394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60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แผนงานที่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531" y="1562985"/>
            <a:ext cx="672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200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18" y="1538602"/>
            <a:ext cx="639349" cy="661720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th-TH" sz="1300" b="1" dirty="0">
                <a:solidFill>
                  <a:prstClr val="black"/>
                </a:solidFill>
                <a:latin typeface="TH SarabunPSK" panose="020B0500040200020003" pitchFamily="34" charset="-34"/>
                <a:ea typeface="Arial Unicode MS" pitchFamily="34" charset="-128"/>
                <a:cs typeface="TH SarabunPSK" panose="020B0500040200020003" pitchFamily="34" charset="-34"/>
              </a:rPr>
              <a:t>เป้าหมาย</a:t>
            </a:r>
            <a:endParaRPr lang="en-US" sz="1300" b="1" dirty="0">
              <a:solidFill>
                <a:prstClr val="black"/>
              </a:solidFill>
              <a:latin typeface="TH SarabunPSK" panose="020B0500040200020003" pitchFamily="34" charset="-34"/>
              <a:ea typeface="Arial Unicode MS" pitchFamily="34" charset="-128"/>
              <a:cs typeface="TH SarabunPSK" panose="020B0500040200020003" pitchFamily="34" charset="-34"/>
            </a:endParaRPr>
          </a:p>
          <a:p>
            <a:r>
              <a:rPr lang="en-US" sz="1300" b="1" dirty="0">
                <a:solidFill>
                  <a:prstClr val="black"/>
                </a:solidFill>
                <a:latin typeface="TH SarabunPSK" panose="020B0500040200020003" pitchFamily="34" charset="-34"/>
                <a:ea typeface="Arial Unicode MS" pitchFamily="34" charset="-128"/>
                <a:cs typeface="TH SarabunPSK" panose="020B0500040200020003" pitchFamily="34" charset="-34"/>
              </a:rPr>
              <a:t>/</a:t>
            </a:r>
            <a:r>
              <a:rPr lang="th-TH" sz="1300" b="1" dirty="0">
                <a:solidFill>
                  <a:prstClr val="black"/>
                </a:solidFill>
                <a:latin typeface="TH SarabunPSK" panose="020B0500040200020003" pitchFamily="34" charset="-34"/>
                <a:ea typeface="Arial Unicode MS" pitchFamily="34" charset="-128"/>
                <a:cs typeface="TH SarabunPSK" panose="020B0500040200020003" pitchFamily="34" charset="-34"/>
              </a:rPr>
              <a:t>ตัวชี้วัด</a:t>
            </a:r>
          </a:p>
          <a:p>
            <a:endParaRPr lang="th-TH" sz="1100" b="1" dirty="0">
              <a:solidFill>
                <a:prstClr val="blac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97283" y="176551"/>
            <a:ext cx="38792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 b="1" dirty="0">
                <a:solidFill>
                  <a:srgbClr val="5B9BD5">
                    <a:lumMod val="5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หน่วยงานหลัก</a:t>
            </a:r>
            <a:r>
              <a:rPr lang="en-US" sz="1600" b="1" dirty="0">
                <a:solidFill>
                  <a:srgbClr val="5B9BD5">
                    <a:lumMod val="5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1600" b="1" dirty="0">
                <a:solidFill>
                  <a:srgbClr val="CC00CC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สำนักงานสาธารณสุขจังหวัดอุดรธานี</a:t>
            </a:r>
          </a:p>
          <a:p>
            <a:r>
              <a:rPr lang="th-TH" sz="1600" b="1" dirty="0">
                <a:solidFill>
                  <a:srgbClr val="5B9BD5">
                    <a:lumMod val="5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1600" b="1" dirty="0">
                <a:solidFill>
                  <a:srgbClr val="5B9BD5">
                    <a:lumMod val="5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1600" b="1" dirty="0" err="1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ศปถ</a:t>
            </a:r>
            <a:r>
              <a:rPr lang="en-US" sz="16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6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จังหวัด-อำเภอ</a:t>
            </a:r>
            <a:r>
              <a:rPr lang="en-US" sz="16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</a:t>
            </a:r>
            <a:r>
              <a:rPr lang="th-TH" sz="1600" b="1" dirty="0" err="1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อปท</a:t>
            </a:r>
            <a:r>
              <a:rPr lang="th-TH" sz="16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/</a:t>
            </a:r>
            <a:r>
              <a:rPr lang="en-US" sz="16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  <a:r>
              <a:rPr lang="th-TH" sz="16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เสาหลัก/พ</a:t>
            </a:r>
            <a:r>
              <a:rPr lang="th-TH" sz="1600" b="1" dirty="0" err="1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ชอ</a:t>
            </a:r>
            <a:r>
              <a:rPr lang="th-TH" sz="16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/รพ.สต.</a:t>
            </a:r>
          </a:p>
        </p:txBody>
      </p:sp>
    </p:spTree>
    <p:extLst>
      <p:ext uri="{BB962C8B-B14F-4D97-AF65-F5344CB8AC3E}">
        <p14:creationId xmlns:p14="http://schemas.microsoft.com/office/powerpoint/2010/main" val="2725443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896</Words>
  <Application>Microsoft Office PowerPoint</Application>
  <PresentationFormat>กำหนดเอง</PresentationFormat>
  <Paragraphs>64</Paragraphs>
  <Slides>1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Office Theme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asus pc</cp:lastModifiedBy>
  <cp:revision>99</cp:revision>
  <cp:lastPrinted>2018-09-25T02:31:52Z</cp:lastPrinted>
  <dcterms:created xsi:type="dcterms:W3CDTF">2017-07-22T13:07:21Z</dcterms:created>
  <dcterms:modified xsi:type="dcterms:W3CDTF">2018-11-21T03:58:40Z</dcterms:modified>
</cp:coreProperties>
</file>